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3" r:id="rId6"/>
    <p:sldId id="260" r:id="rId7"/>
    <p:sldId id="261" r:id="rId8"/>
    <p:sldId id="262" r:id="rId9"/>
    <p:sldId id="264"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17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00"/>
    <p:restoredTop sz="93827"/>
  </p:normalViewPr>
  <p:slideViewPr>
    <p:cSldViewPr snapToGrid="0" snapToObjects="1">
      <p:cViewPr varScale="1">
        <p:scale>
          <a:sx n="57" d="100"/>
          <a:sy n="57" d="100"/>
        </p:scale>
        <p:origin x="19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Doria" userId="S::ww004050@live.reading.ac.uk::c9a9e641-a575-49bf-ad35-0581f47d037a" providerId="AD" clId="Web-{430E56F5-A2B9-0688-047B-EE9CC2577AFB}"/>
    <pc:docChg chg="modSld">
      <pc:chgData name="Nicole Doria" userId="S::ww004050@live.reading.ac.uk::c9a9e641-a575-49bf-ad35-0581f47d037a" providerId="AD" clId="Web-{430E56F5-A2B9-0688-047B-EE9CC2577AFB}" dt="2019-03-11T21:50:36.179" v="35" actId="20577"/>
      <pc:docMkLst>
        <pc:docMk/>
      </pc:docMkLst>
      <pc:sldChg chg="modSp">
        <pc:chgData name="Nicole Doria" userId="S::ww004050@live.reading.ac.uk::c9a9e641-a575-49bf-ad35-0581f47d037a" providerId="AD" clId="Web-{430E56F5-A2B9-0688-047B-EE9CC2577AFB}" dt="2019-03-11T21:50:36.179" v="34" actId="20577"/>
        <pc:sldMkLst>
          <pc:docMk/>
          <pc:sldMk cId="3329348930" sldId="258"/>
        </pc:sldMkLst>
        <pc:spChg chg="mod">
          <ac:chgData name="Nicole Doria" userId="S::ww004050@live.reading.ac.uk::c9a9e641-a575-49bf-ad35-0581f47d037a" providerId="AD" clId="Web-{430E56F5-A2B9-0688-047B-EE9CC2577AFB}" dt="2019-03-11T21:50:36.179" v="34" actId="20577"/>
          <ac:spMkLst>
            <pc:docMk/>
            <pc:sldMk cId="3329348930" sldId="258"/>
            <ac:spMk id="3" creationId="{3B17F450-AA92-6648-BD15-606F4FE2F62A}"/>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6A8C-74A6-9646-BD32-8DBBC213A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47303F4-B275-094A-A644-8AE210F3DA9E}"/>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9E270E-484F-E446-BC9F-D82B6A511992}"/>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16549427-4ECD-6E4E-9BC7-F67C570EF8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C7CD0B-212B-7246-9DA4-A54651F706C6}"/>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2033921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C8A2-B901-CC4E-9371-954349288C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DC0D19A-1297-CF47-837E-850EEB6E61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A3907E-F937-D14F-8FF2-CB9B99F99F6F}"/>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0FE62F62-01E4-3046-BD3F-00134937C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2AE1A2-CB0D-B443-AA2C-617AD28156C1}"/>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3404312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BA86F-D4EC-9047-B641-FC8ADD2B8A63}"/>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64C929-C79B-1D41-96A2-2FE9D48314F0}"/>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AC1EC3-4E35-FC43-915C-F2DA5CC2A474}"/>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91F6745C-9F23-BC4B-B8EC-4658EF092E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F0EC1F-8D9A-A444-B696-1E079A1B7254}"/>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366022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F931-7B1B-4743-B632-F1AD4FB744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5235CD-323E-4749-94D2-41763EDCC4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F86C9B-F4FA-0C47-8FE5-5DD6A0591095}"/>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90B279C6-41FD-654B-B7C4-DC553AE32B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090673-196E-724B-90B2-BE7D68476C9B}"/>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2804826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BCF7-ED95-4241-A835-F5117BAD270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1A2B545-BF18-9146-A5FE-856697C70BB0}"/>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E772D-17AF-B345-B0BB-13EAE21CAF59}"/>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9A5A4FA5-3614-464D-9CA8-1E214F41A4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AA0912-49CF-B649-B0BC-DA3488FD40C8}"/>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3299459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69A3F-DD4A-8749-8C57-84CBE633419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3B84B2-D591-D54E-A4BB-95DBC59CF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7BAB310-2FE1-6C4E-BCDE-FDBE62DF78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826E889-F1FD-F14F-BB6D-FA360405B281}"/>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6" name="Footer Placeholder 5">
            <a:extLst>
              <a:ext uri="{FF2B5EF4-FFF2-40B4-BE49-F238E27FC236}">
                <a16:creationId xmlns:a16="http://schemas.microsoft.com/office/drawing/2014/main" id="{32A4202C-CE35-B64E-8E99-E63C7DFE57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EA3097-FD90-F848-A548-14F55F8F0A9A}"/>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4009382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450F-5164-424B-8585-8B3317D4B68E}"/>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2D9067-883F-CC40-B7CE-2EEFC33949B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9FD787-D2AE-964A-A78D-F5F0EF11A151}"/>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73D0537-02F7-D04C-B655-915BC7794C3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5C827-BA72-5C4E-BB29-284FE186A44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50C68D-9F5F-224A-A1D3-38601700D491}"/>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8" name="Footer Placeholder 7">
            <a:extLst>
              <a:ext uri="{FF2B5EF4-FFF2-40B4-BE49-F238E27FC236}">
                <a16:creationId xmlns:a16="http://schemas.microsoft.com/office/drawing/2014/main" id="{892E3116-DF68-AD44-8F0F-0E3D6CD602B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13BAED8-F5EE-9C40-A558-847BF7D938DC}"/>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237519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EDF4D-33A2-C442-AF20-6EAA50B7E0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9D4760B-D86E-3549-83A5-76CE5226718F}"/>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4" name="Footer Placeholder 3">
            <a:extLst>
              <a:ext uri="{FF2B5EF4-FFF2-40B4-BE49-F238E27FC236}">
                <a16:creationId xmlns:a16="http://schemas.microsoft.com/office/drawing/2014/main" id="{333AAD41-4319-5F4D-A3FB-41E5DF94F8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7BA4D8D-D65F-284D-AE8D-70184E3ED5E6}"/>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46940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73CBA0-AFB1-BD40-A61B-7913DC535B43}"/>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3" name="Footer Placeholder 2">
            <a:extLst>
              <a:ext uri="{FF2B5EF4-FFF2-40B4-BE49-F238E27FC236}">
                <a16:creationId xmlns:a16="http://schemas.microsoft.com/office/drawing/2014/main" id="{76FA20D0-4195-C145-833E-2E0ED595E5A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C0C99E9-AC20-F542-88DC-9D4685EFAF3B}"/>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3227459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F31B-6AE8-714B-95C3-7EBA529C2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62C5891-FB04-CE4C-B089-24236E6BB906}"/>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AD6AEB-9095-D747-8A40-F458314186F2}"/>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D44E7-89F5-AC49-B08D-6680B5F1D990}"/>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6" name="Footer Placeholder 5">
            <a:extLst>
              <a:ext uri="{FF2B5EF4-FFF2-40B4-BE49-F238E27FC236}">
                <a16:creationId xmlns:a16="http://schemas.microsoft.com/office/drawing/2014/main" id="{0477D3B3-ADB4-4444-B365-0E1BE36265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CDECE3-8EDD-AC42-A6AF-B1A7424A6751}"/>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284778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59A8-9654-3943-85DB-99656647E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3DE5011-AC01-9740-97C5-9A9D621217D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88DA51AF-A33E-7C45-B4EB-417C6ED525C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F3DC5C-5A4C-144E-BA1B-3157FF413A96}"/>
              </a:ext>
            </a:extLst>
          </p:cNvPr>
          <p:cNvSpPr>
            <a:spLocks noGrp="1"/>
          </p:cNvSpPr>
          <p:nvPr>
            <p:ph type="dt" sz="half" idx="10"/>
          </p:nvPr>
        </p:nvSpPr>
        <p:spPr/>
        <p:txBody>
          <a:bodyPr/>
          <a:lstStyle/>
          <a:p>
            <a:fld id="{C2EEF583-4F60-8E40-9180-942DC5917D54}" type="datetimeFigureOut">
              <a:rPr lang="en-GB" smtClean="0"/>
              <a:t>11/03/2019</a:t>
            </a:fld>
            <a:endParaRPr lang="en-GB"/>
          </a:p>
        </p:txBody>
      </p:sp>
      <p:sp>
        <p:nvSpPr>
          <p:cNvPr id="6" name="Footer Placeholder 5">
            <a:extLst>
              <a:ext uri="{FF2B5EF4-FFF2-40B4-BE49-F238E27FC236}">
                <a16:creationId xmlns:a16="http://schemas.microsoft.com/office/drawing/2014/main" id="{696A1989-8ED6-BF45-8BD4-A4CB7AC75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049E5A-6AE7-D148-9378-6593CDB02A52}"/>
              </a:ext>
            </a:extLst>
          </p:cNvPr>
          <p:cNvSpPr>
            <a:spLocks noGrp="1"/>
          </p:cNvSpPr>
          <p:nvPr>
            <p:ph type="sldNum" sz="quarter" idx="12"/>
          </p:nvPr>
        </p:nvSpPr>
        <p:spPr/>
        <p:txBody>
          <a:bodyPr/>
          <a:lstStyle/>
          <a:p>
            <a:fld id="{8B639BE6-7244-B740-8A56-A46D20F1019F}" type="slidenum">
              <a:rPr lang="en-GB" smtClean="0"/>
              <a:t>‹#›</a:t>
            </a:fld>
            <a:endParaRPr lang="en-GB"/>
          </a:p>
        </p:txBody>
      </p:sp>
    </p:spTree>
    <p:extLst>
      <p:ext uri="{BB962C8B-B14F-4D97-AF65-F5344CB8AC3E}">
        <p14:creationId xmlns:p14="http://schemas.microsoft.com/office/powerpoint/2010/main" val="2946226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AAA54-9B4C-D74F-BA05-17748536A7D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9F2A3A-E371-1A4A-AD24-0AF70F9D28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3FDB56-350B-024E-A45D-41C1D035FB7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EF583-4F60-8E40-9180-942DC5917D54}" type="datetimeFigureOut">
              <a:rPr lang="en-GB" smtClean="0"/>
              <a:t>11/03/2019</a:t>
            </a:fld>
            <a:endParaRPr lang="en-GB"/>
          </a:p>
        </p:txBody>
      </p:sp>
      <p:sp>
        <p:nvSpPr>
          <p:cNvPr id="5" name="Footer Placeholder 4">
            <a:extLst>
              <a:ext uri="{FF2B5EF4-FFF2-40B4-BE49-F238E27FC236}">
                <a16:creationId xmlns:a16="http://schemas.microsoft.com/office/drawing/2014/main" id="{FC092579-6784-AE49-A02A-8AC94656FA22}"/>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D2DBC5-D397-B14F-9AAD-08D05498282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39BE6-7244-B740-8A56-A46D20F1019F}" type="slidenum">
              <a:rPr lang="en-GB" smtClean="0"/>
              <a:t>‹#›</a:t>
            </a:fld>
            <a:endParaRPr lang="en-GB"/>
          </a:p>
        </p:txBody>
      </p:sp>
    </p:spTree>
    <p:extLst>
      <p:ext uri="{BB962C8B-B14F-4D97-AF65-F5344CB8AC3E}">
        <p14:creationId xmlns:p14="http://schemas.microsoft.com/office/powerpoint/2010/main" val="65528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0582-3D70-7C45-92CE-6B861AD9B4F1}"/>
              </a:ext>
            </a:extLst>
          </p:cNvPr>
          <p:cNvSpPr>
            <a:spLocks noGrp="1"/>
          </p:cNvSpPr>
          <p:nvPr>
            <p:ph type="ctrTitle"/>
          </p:nvPr>
        </p:nvSpPr>
        <p:spPr>
          <a:xfrm>
            <a:off x="6746628" y="1783959"/>
            <a:ext cx="4645251" cy="2889115"/>
          </a:xfrm>
        </p:spPr>
        <p:txBody>
          <a:bodyPr anchor="b">
            <a:normAutofit/>
          </a:bodyPr>
          <a:lstStyle/>
          <a:p>
            <a:pPr algn="l"/>
            <a:r>
              <a:rPr lang="en-GB" sz="4800" b="1" dirty="0">
                <a:latin typeface="MS Reference Sans Serif" panose="020B0604030504040204" pitchFamily="34" charset="0"/>
              </a:rPr>
              <a:t>Concept Video Design </a:t>
            </a:r>
          </a:p>
        </p:txBody>
      </p:sp>
      <p:sp>
        <p:nvSpPr>
          <p:cNvPr id="3" name="Subtitle 2">
            <a:extLst>
              <a:ext uri="{FF2B5EF4-FFF2-40B4-BE49-F238E27FC236}">
                <a16:creationId xmlns:a16="http://schemas.microsoft.com/office/drawing/2014/main" id="{C481D0D7-1631-B741-98C6-E8A6E16CB194}"/>
              </a:ext>
            </a:extLst>
          </p:cNvPr>
          <p:cNvSpPr>
            <a:spLocks noGrp="1"/>
          </p:cNvSpPr>
          <p:nvPr>
            <p:ph type="subTitle" idx="1"/>
          </p:nvPr>
        </p:nvSpPr>
        <p:spPr>
          <a:xfrm>
            <a:off x="6746627" y="4750897"/>
            <a:ext cx="4645251" cy="1147863"/>
          </a:xfrm>
        </p:spPr>
        <p:txBody>
          <a:bodyPr anchor="t">
            <a:normAutofit/>
          </a:bodyPr>
          <a:lstStyle/>
          <a:p>
            <a:pPr algn="l"/>
            <a:endParaRPr lang="en-GB" sz="2000"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pic>
        <p:nvPicPr>
          <p:cNvPr id="5" name="Picture 4" descr="A close up of a logo&#10;&#10;Description automatically generated">
            <a:extLst>
              <a:ext uri="{FF2B5EF4-FFF2-40B4-BE49-F238E27FC236}">
                <a16:creationId xmlns:a16="http://schemas.microsoft.com/office/drawing/2014/main" id="{E4D9CEE5-B97B-0843-A729-3B53025EEB82}"/>
              </a:ext>
            </a:extLst>
          </p:cNvPr>
          <p:cNvPicPr>
            <a:picLocks noChangeAspect="1"/>
          </p:cNvPicPr>
          <p:nvPr/>
        </p:nvPicPr>
        <p:blipFill rotWithShape="1">
          <a:blip r:embed="rId2"/>
          <a:srcRect l="12159"/>
          <a:stretch/>
        </p:blipFill>
        <p:spPr>
          <a:xfrm>
            <a:off x="23" y="13"/>
            <a:ext cx="6024135" cy="6857991"/>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5675645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F853B5-DD15-1B4F-AD7D-0BAB318577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Task 2: Find</a:t>
            </a:r>
          </a:p>
        </p:txBody>
      </p:sp>
      <p:sp>
        <p:nvSpPr>
          <p:cNvPr id="3" name="Content Placeholder 2">
            <a:extLst>
              <a:ext uri="{FF2B5EF4-FFF2-40B4-BE49-F238E27FC236}">
                <a16:creationId xmlns:a16="http://schemas.microsoft.com/office/drawing/2014/main" id="{709C0078-10D5-3B42-A909-61350062BC38}"/>
              </a:ext>
            </a:extLst>
          </p:cNvPr>
          <p:cNvSpPr>
            <a:spLocks noGrp="1"/>
          </p:cNvSpPr>
          <p:nvPr>
            <p:ph idx="1"/>
          </p:nvPr>
        </p:nvSpPr>
        <p:spPr>
          <a:xfrm>
            <a:off x="5465987" y="643467"/>
            <a:ext cx="6082545" cy="5571066"/>
          </a:xfrm>
        </p:spPr>
        <p:txBody>
          <a:bodyPr>
            <a:normAutofit/>
          </a:bodyPr>
          <a:lstStyle/>
          <a:p>
            <a:r>
              <a:rPr lang="en-GB" sz="2000" dirty="0">
                <a:latin typeface="MS Reference Sans Serif" panose="020B0604030504040204" pitchFamily="34" charset="0"/>
              </a:rPr>
              <a:t>The actor is then filmed at the Oracle. From the previous scene where they demonstrated browsing through the attractions. The actor used the interactive map once the new attraction is picked and used one of the suggested form of transport. </a:t>
            </a:r>
          </a:p>
          <a:p>
            <a:pPr marL="0" indent="0">
              <a:buNone/>
            </a:pPr>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Actor stating how efficient the map was. </a:t>
            </a:r>
          </a:p>
          <a:p>
            <a:pPr lvl="1"/>
            <a:r>
              <a:rPr lang="en-GB" sz="1600" dirty="0">
                <a:latin typeface="MS Reference Sans Serif" panose="020B0604030504040204" pitchFamily="34" charset="0"/>
              </a:rPr>
              <a:t>Further providing a fact that the actor has learnt regarding the attraction chosen. </a:t>
            </a:r>
          </a:p>
          <a:p>
            <a:pPr lvl="1"/>
            <a:r>
              <a:rPr lang="en-GB" sz="1600" dirty="0">
                <a:latin typeface="MS Reference Sans Serif" panose="020B0604030504040204" pitchFamily="34" charset="0"/>
              </a:rPr>
              <a:t>Filmed on a wide-medium angle, showing a panoramic scene outside the Oracle.</a:t>
            </a:r>
          </a:p>
          <a:p>
            <a:pPr lvl="2"/>
            <a:r>
              <a:rPr lang="en-GB" sz="1200" dirty="0">
                <a:latin typeface="MS Reference Sans Serif" panose="020B0604030504040204" pitchFamily="34" charset="0"/>
              </a:rPr>
              <a:t>Filmed during the day, allowing natural sunlight.</a:t>
            </a:r>
          </a:p>
          <a:p>
            <a:pPr lvl="1"/>
            <a:r>
              <a:rPr lang="en-GB" sz="1600" dirty="0">
                <a:latin typeface="MS Reference Sans Serif" panose="020B0604030504040204" pitchFamily="34" charset="0"/>
              </a:rPr>
              <a:t>Low volume music playing in the background.</a:t>
            </a:r>
          </a:p>
          <a:p>
            <a:pPr lvl="1"/>
            <a:r>
              <a:rPr lang="en-GB" sz="1600" dirty="0">
                <a:latin typeface="MS Reference Sans Serif" panose="020B0604030504040204" pitchFamily="34" charset="0"/>
              </a:rPr>
              <a:t>Fade Transition into the next scene. </a:t>
            </a:r>
          </a:p>
        </p:txBody>
      </p:sp>
      <p:pic>
        <p:nvPicPr>
          <p:cNvPr id="4" name="Content Placeholder 10" descr="A close up of text on a white background&#10;&#10;Description automatically generated">
            <a:extLst>
              <a:ext uri="{FF2B5EF4-FFF2-40B4-BE49-F238E27FC236}">
                <a16:creationId xmlns:a16="http://schemas.microsoft.com/office/drawing/2014/main" id="{E2766732-D7B6-974D-85DD-069C24AA980E}"/>
              </a:ext>
            </a:extLst>
          </p:cNvPr>
          <p:cNvPicPr>
            <a:picLocks noChangeAspect="1"/>
          </p:cNvPicPr>
          <p:nvPr/>
        </p:nvPicPr>
        <p:blipFill rotWithShape="1">
          <a:blip r:embed="rId2"/>
          <a:srcRect l="74638" t="6273" r="147" b="49051"/>
          <a:stretch/>
        </p:blipFill>
        <p:spPr>
          <a:xfrm>
            <a:off x="361187" y="2456448"/>
            <a:ext cx="3928534" cy="3859393"/>
          </a:xfrm>
          <a:prstGeom prst="rect">
            <a:avLst/>
          </a:prstGeom>
        </p:spPr>
      </p:pic>
    </p:spTree>
    <p:extLst>
      <p:ext uri="{BB962C8B-B14F-4D97-AF65-F5344CB8AC3E}">
        <p14:creationId xmlns:p14="http://schemas.microsoft.com/office/powerpoint/2010/main" val="276207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F853B5-DD15-1B4F-AD7D-0BAB318577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Task 3: Recommend </a:t>
            </a:r>
          </a:p>
        </p:txBody>
      </p:sp>
      <p:sp>
        <p:nvSpPr>
          <p:cNvPr id="3" name="Content Placeholder 2">
            <a:extLst>
              <a:ext uri="{FF2B5EF4-FFF2-40B4-BE49-F238E27FC236}">
                <a16:creationId xmlns:a16="http://schemas.microsoft.com/office/drawing/2014/main" id="{709C0078-10D5-3B42-A909-61350062BC38}"/>
              </a:ext>
            </a:extLst>
          </p:cNvPr>
          <p:cNvSpPr>
            <a:spLocks noGrp="1"/>
          </p:cNvSpPr>
          <p:nvPr>
            <p:ph idx="1"/>
          </p:nvPr>
        </p:nvSpPr>
        <p:spPr>
          <a:xfrm>
            <a:off x="5465987" y="643467"/>
            <a:ext cx="6082545" cy="5571066"/>
          </a:xfrm>
        </p:spPr>
        <p:txBody>
          <a:bodyPr>
            <a:normAutofit/>
          </a:bodyPr>
          <a:lstStyle/>
          <a:p>
            <a:r>
              <a:rPr lang="en-GB" sz="2000" dirty="0">
                <a:latin typeface="MS Reference Sans Serif" panose="020B0604030504040204" pitchFamily="34" charset="0"/>
              </a:rPr>
              <a:t>The actor is then filmed at Reading Abbey. From the previous scene where they demonstrated browsing through the attractions. The actor doesn’t know where to go so they use the recommendations provided on the app. The actor used the recommendations to select a new attraction.</a:t>
            </a:r>
          </a:p>
          <a:p>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Actor stating the benefits of using the recommendation feature.</a:t>
            </a:r>
          </a:p>
          <a:p>
            <a:pPr lvl="1"/>
            <a:r>
              <a:rPr lang="en-GB" sz="1600" dirty="0">
                <a:latin typeface="MS Reference Sans Serif" panose="020B0604030504040204" pitchFamily="34" charset="0"/>
              </a:rPr>
              <a:t>Further providing a fact that the actor has learnt regarding the attraction chosen. </a:t>
            </a:r>
          </a:p>
          <a:p>
            <a:pPr lvl="1"/>
            <a:r>
              <a:rPr lang="en-GB" sz="1600" dirty="0">
                <a:latin typeface="MS Reference Sans Serif" panose="020B0604030504040204" pitchFamily="34" charset="0"/>
              </a:rPr>
              <a:t>Filmed on a wide-medium angle, showing a panoramic scene outside the Abbey.</a:t>
            </a:r>
          </a:p>
          <a:p>
            <a:pPr lvl="2"/>
            <a:r>
              <a:rPr lang="en-GB" sz="1200" dirty="0">
                <a:latin typeface="MS Reference Sans Serif" panose="020B0604030504040204" pitchFamily="34" charset="0"/>
              </a:rPr>
              <a:t>Filmed on a natural sunny day</a:t>
            </a:r>
          </a:p>
          <a:p>
            <a:pPr lvl="2"/>
            <a:r>
              <a:rPr lang="en-GB" sz="1200" dirty="0">
                <a:latin typeface="MS Reference Sans Serif" panose="020B0604030504040204" pitchFamily="34" charset="0"/>
              </a:rPr>
              <a:t>Filming a 360 clip of the abbey. </a:t>
            </a:r>
          </a:p>
          <a:p>
            <a:pPr lvl="1"/>
            <a:r>
              <a:rPr lang="en-GB" sz="1600" dirty="0">
                <a:latin typeface="MS Reference Sans Serif" panose="020B0604030504040204" pitchFamily="34" charset="0"/>
              </a:rPr>
              <a:t>Low volume music playing in the background.</a:t>
            </a:r>
          </a:p>
          <a:p>
            <a:pPr lvl="1"/>
            <a:r>
              <a:rPr lang="en-GB" sz="1600" dirty="0">
                <a:latin typeface="MS Reference Sans Serif" panose="020B0604030504040204" pitchFamily="34" charset="0"/>
              </a:rPr>
              <a:t>Fade Transition into the next scene. </a:t>
            </a:r>
          </a:p>
        </p:txBody>
      </p:sp>
      <p:pic>
        <p:nvPicPr>
          <p:cNvPr id="4" name="Content Placeholder 10" descr="A close up of text on a white background&#10;&#10;Description automatically generated">
            <a:extLst>
              <a:ext uri="{FF2B5EF4-FFF2-40B4-BE49-F238E27FC236}">
                <a16:creationId xmlns:a16="http://schemas.microsoft.com/office/drawing/2014/main" id="{E2766732-D7B6-974D-85DD-069C24AA980E}"/>
              </a:ext>
            </a:extLst>
          </p:cNvPr>
          <p:cNvPicPr>
            <a:picLocks noChangeAspect="1"/>
          </p:cNvPicPr>
          <p:nvPr/>
        </p:nvPicPr>
        <p:blipFill rotWithShape="1">
          <a:blip r:embed="rId2"/>
          <a:srcRect l="1682" t="51176" r="73103" b="2080"/>
          <a:stretch/>
        </p:blipFill>
        <p:spPr>
          <a:xfrm>
            <a:off x="443050" y="2342368"/>
            <a:ext cx="3928534" cy="4038020"/>
          </a:xfrm>
          <a:prstGeom prst="rect">
            <a:avLst/>
          </a:prstGeom>
        </p:spPr>
      </p:pic>
    </p:spTree>
    <p:extLst>
      <p:ext uri="{BB962C8B-B14F-4D97-AF65-F5344CB8AC3E}">
        <p14:creationId xmlns:p14="http://schemas.microsoft.com/office/powerpoint/2010/main" val="2688210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F853B5-DD15-1B4F-AD7D-0BAB318577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App Overview </a:t>
            </a:r>
          </a:p>
        </p:txBody>
      </p:sp>
      <p:sp>
        <p:nvSpPr>
          <p:cNvPr id="3" name="Content Placeholder 2">
            <a:extLst>
              <a:ext uri="{FF2B5EF4-FFF2-40B4-BE49-F238E27FC236}">
                <a16:creationId xmlns:a16="http://schemas.microsoft.com/office/drawing/2014/main" id="{709C0078-10D5-3B42-A909-61350062BC38}"/>
              </a:ext>
            </a:extLst>
          </p:cNvPr>
          <p:cNvSpPr>
            <a:spLocks noGrp="1"/>
          </p:cNvSpPr>
          <p:nvPr>
            <p:ph idx="1"/>
          </p:nvPr>
        </p:nvSpPr>
        <p:spPr>
          <a:xfrm>
            <a:off x="5465987" y="643467"/>
            <a:ext cx="6082545" cy="5571066"/>
          </a:xfrm>
        </p:spPr>
        <p:txBody>
          <a:bodyPr>
            <a:normAutofit/>
          </a:bodyPr>
          <a:lstStyle/>
          <a:p>
            <a:r>
              <a:rPr lang="en-GB" sz="2000" dirty="0">
                <a:latin typeface="MS Reference Sans Serif" panose="020B0604030504040204" pitchFamily="34" charset="0"/>
              </a:rPr>
              <a:t>Once all key features of the app is shown. The final acting scene is taken back to Reading Station. The actor is then providing a positive overview of the app and how it has benefitted there trip to the Berkshire Area.</a:t>
            </a:r>
          </a:p>
          <a:p>
            <a:pPr marL="0" indent="0">
              <a:buNone/>
            </a:pPr>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Actor stating the benefits of using the “Explore Reading” app.</a:t>
            </a:r>
          </a:p>
          <a:p>
            <a:pPr lvl="1"/>
            <a:r>
              <a:rPr lang="en-GB" sz="1600" dirty="0">
                <a:latin typeface="MS Reference Sans Serif" panose="020B0604030504040204" pitchFamily="34" charset="0"/>
              </a:rPr>
              <a:t>Filmed on a wide-medium angle, showing panoramic scene outside the Station and the actor using the app.</a:t>
            </a:r>
          </a:p>
          <a:p>
            <a:pPr lvl="2"/>
            <a:r>
              <a:rPr lang="en-GB" sz="1200" dirty="0">
                <a:latin typeface="MS Reference Sans Serif" panose="020B0604030504040204" pitchFamily="34" charset="0"/>
              </a:rPr>
              <a:t>Filmed on a natural sunny day</a:t>
            </a:r>
          </a:p>
          <a:p>
            <a:pPr lvl="1"/>
            <a:r>
              <a:rPr lang="en-GB" sz="1600" dirty="0">
                <a:latin typeface="MS Reference Sans Serif" panose="020B0604030504040204" pitchFamily="34" charset="0"/>
              </a:rPr>
              <a:t>Low volume music playing in the background.</a:t>
            </a:r>
          </a:p>
          <a:p>
            <a:pPr lvl="1"/>
            <a:r>
              <a:rPr lang="en-GB" sz="1600" dirty="0">
                <a:latin typeface="MS Reference Sans Serif" panose="020B0604030504040204" pitchFamily="34" charset="0"/>
              </a:rPr>
              <a:t>Fade Transition into the next scene. </a:t>
            </a:r>
          </a:p>
        </p:txBody>
      </p:sp>
      <p:pic>
        <p:nvPicPr>
          <p:cNvPr id="4" name="Content Placeholder 10" descr="A close up of text on a white background&#10;&#10;Description automatically generated">
            <a:extLst>
              <a:ext uri="{FF2B5EF4-FFF2-40B4-BE49-F238E27FC236}">
                <a16:creationId xmlns:a16="http://schemas.microsoft.com/office/drawing/2014/main" id="{E2766732-D7B6-974D-85DD-069C24AA980E}"/>
              </a:ext>
            </a:extLst>
          </p:cNvPr>
          <p:cNvPicPr>
            <a:picLocks noChangeAspect="1"/>
          </p:cNvPicPr>
          <p:nvPr/>
        </p:nvPicPr>
        <p:blipFill rotWithShape="1">
          <a:blip r:embed="rId2"/>
          <a:srcRect l="26539" t="51176" r="25900" b="2080"/>
          <a:stretch/>
        </p:blipFill>
        <p:spPr>
          <a:xfrm>
            <a:off x="193638" y="2342368"/>
            <a:ext cx="4281543" cy="4038020"/>
          </a:xfrm>
          <a:prstGeom prst="rect">
            <a:avLst/>
          </a:prstGeom>
        </p:spPr>
      </p:pic>
    </p:spTree>
    <p:extLst>
      <p:ext uri="{BB962C8B-B14F-4D97-AF65-F5344CB8AC3E}">
        <p14:creationId xmlns:p14="http://schemas.microsoft.com/office/powerpoint/2010/main" val="2347451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F853B5-DD15-1B4F-AD7D-0BAB318577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Closing Scene</a:t>
            </a:r>
          </a:p>
        </p:txBody>
      </p:sp>
      <p:sp>
        <p:nvSpPr>
          <p:cNvPr id="3" name="Content Placeholder 2">
            <a:extLst>
              <a:ext uri="{FF2B5EF4-FFF2-40B4-BE49-F238E27FC236}">
                <a16:creationId xmlns:a16="http://schemas.microsoft.com/office/drawing/2014/main" id="{709C0078-10D5-3B42-A909-61350062BC38}"/>
              </a:ext>
            </a:extLst>
          </p:cNvPr>
          <p:cNvSpPr>
            <a:spLocks noGrp="1"/>
          </p:cNvSpPr>
          <p:nvPr>
            <p:ph idx="1"/>
          </p:nvPr>
        </p:nvSpPr>
        <p:spPr>
          <a:xfrm>
            <a:off x="5465987" y="643467"/>
            <a:ext cx="6082545" cy="5571066"/>
          </a:xfrm>
        </p:spPr>
        <p:txBody>
          <a:bodyPr>
            <a:normAutofit/>
          </a:bodyPr>
          <a:lstStyle/>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r>
              <a:rPr lang="en-GB" sz="2000" dirty="0">
                <a:latin typeface="MS Reference Sans Serif" panose="020B0604030504040204" pitchFamily="34" charset="0"/>
              </a:rPr>
              <a:t>The closing scene will contain a compilation of all 3 feature being shown, with a slight increase in video speed acting like a time-lapse effect. </a:t>
            </a:r>
          </a:p>
          <a:p>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The last compilation video will have a fade in of the “Explore Reading” logo. </a:t>
            </a:r>
          </a:p>
          <a:p>
            <a:pPr lvl="1"/>
            <a:r>
              <a:rPr lang="en-GB" sz="1600" dirty="0">
                <a:latin typeface="MS Reference Sans Serif" panose="020B0604030504040204" pitchFamily="34" charset="0"/>
              </a:rPr>
              <a:t>Low volume music playing in the background.</a:t>
            </a:r>
          </a:p>
          <a:p>
            <a:pPr marL="457189" lvl="1" indent="0">
              <a:buNone/>
            </a:pPr>
            <a:endParaRPr lang="en-GB" sz="1600" dirty="0">
              <a:latin typeface="MS Reference Sans Serif" panose="020B0604030504040204" pitchFamily="34" charset="0"/>
            </a:endParaRPr>
          </a:p>
        </p:txBody>
      </p:sp>
      <p:pic>
        <p:nvPicPr>
          <p:cNvPr id="4" name="Content Placeholder 10" descr="A close up of text on a white background&#10;&#10;Description automatically generated">
            <a:extLst>
              <a:ext uri="{FF2B5EF4-FFF2-40B4-BE49-F238E27FC236}">
                <a16:creationId xmlns:a16="http://schemas.microsoft.com/office/drawing/2014/main" id="{E2766732-D7B6-974D-85DD-069C24AA980E}"/>
              </a:ext>
            </a:extLst>
          </p:cNvPr>
          <p:cNvPicPr>
            <a:picLocks noChangeAspect="1"/>
          </p:cNvPicPr>
          <p:nvPr/>
        </p:nvPicPr>
        <p:blipFill rotWithShape="1">
          <a:blip r:embed="rId2"/>
          <a:srcRect l="73980" t="51176" r="-1824" b="2080"/>
          <a:stretch/>
        </p:blipFill>
        <p:spPr>
          <a:xfrm>
            <a:off x="387275" y="2342368"/>
            <a:ext cx="4087906" cy="4038020"/>
          </a:xfrm>
          <a:prstGeom prst="rect">
            <a:avLst/>
          </a:prstGeom>
        </p:spPr>
      </p:pic>
    </p:spTree>
    <p:extLst>
      <p:ext uri="{BB962C8B-B14F-4D97-AF65-F5344CB8AC3E}">
        <p14:creationId xmlns:p14="http://schemas.microsoft.com/office/powerpoint/2010/main" val="13163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B4A7-21DC-DD4C-B6C8-D77A8B647302}"/>
              </a:ext>
            </a:extLst>
          </p:cNvPr>
          <p:cNvSpPr>
            <a:spLocks noGrp="1"/>
          </p:cNvSpPr>
          <p:nvPr>
            <p:ph type="title"/>
          </p:nvPr>
        </p:nvSpPr>
        <p:spPr/>
        <p:txBody>
          <a:bodyPr/>
          <a:lstStyle/>
          <a:p>
            <a:r>
              <a:rPr lang="en-GB" b="1" dirty="0">
                <a:latin typeface="MS Reference Sans Serif" panose="020B0604030504040204" pitchFamily="34" charset="0"/>
              </a:rPr>
              <a:t>Final Video </a:t>
            </a:r>
          </a:p>
        </p:txBody>
      </p:sp>
    </p:spTree>
    <p:extLst>
      <p:ext uri="{BB962C8B-B14F-4D97-AF65-F5344CB8AC3E}">
        <p14:creationId xmlns:p14="http://schemas.microsoft.com/office/powerpoint/2010/main" val="25043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A9F4-6F30-1947-BF67-62FD615F37D4}"/>
              </a:ext>
            </a:extLst>
          </p:cNvPr>
          <p:cNvSpPr>
            <a:spLocks noGrp="1"/>
          </p:cNvSpPr>
          <p:nvPr>
            <p:ph type="title"/>
          </p:nvPr>
        </p:nvSpPr>
        <p:spPr/>
        <p:txBody>
          <a:bodyPr vert="horz" lIns="91440" tIns="45720" rIns="91440" bIns="45720" rtlCol="0" anchor="b">
            <a:normAutofit/>
          </a:bodyPr>
          <a:lstStyle/>
          <a:p>
            <a:pPr algn="ctr"/>
            <a:r>
              <a:rPr lang="en-US" sz="4800" b="1" dirty="0">
                <a:solidFill>
                  <a:srgbClr val="FFFFFF"/>
                </a:solidFill>
                <a:latin typeface="MS Reference Sans Serif" panose="020B0604030504040204" pitchFamily="34" charset="0"/>
              </a:rPr>
              <a:t>The Problem</a:t>
            </a:r>
          </a:p>
        </p:txBody>
      </p:sp>
      <p:sp>
        <p:nvSpPr>
          <p:cNvPr id="18" name="Content Placeholder 2">
            <a:extLst>
              <a:ext uri="{FF2B5EF4-FFF2-40B4-BE49-F238E27FC236}">
                <a16:creationId xmlns:a16="http://schemas.microsoft.com/office/drawing/2014/main" id="{13C59D5F-72EA-004D-AE49-C98DCAF4C260}"/>
              </a:ext>
            </a:extLst>
          </p:cNvPr>
          <p:cNvSpPr>
            <a:spLocks noGrp="1"/>
          </p:cNvSpPr>
          <p:nvPr>
            <p:ph idx="1"/>
          </p:nvPr>
        </p:nvSpPr>
        <p:spPr>
          <a:xfrm>
            <a:off x="838200" y="1457600"/>
            <a:ext cx="10515600" cy="435133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GB" sz="2000" b="1" dirty="0">
                <a:latin typeface="MS Reference Sans Serif" panose="020B0604030504040204" pitchFamily="34" charset="0"/>
              </a:rPr>
              <a:t>Mainly focuses on the popular attractions, don’t consider hidden gems.</a:t>
            </a:r>
          </a:p>
          <a:p>
            <a:pPr marL="0" indent="0" algn="ctr">
              <a:buNone/>
            </a:pPr>
            <a:r>
              <a:rPr lang="en-GB" sz="2000" b="1" dirty="0">
                <a:latin typeface="MS Reference Sans Serif" panose="020B0604030504040204" pitchFamily="34" charset="0"/>
              </a:rPr>
              <a:t>-&gt;areas become crowded, no sense of adventure. </a:t>
            </a:r>
          </a:p>
          <a:p>
            <a:pPr marL="0" indent="0" algn="ctr">
              <a:buNone/>
            </a:pPr>
            <a:endParaRPr lang="en-GB" sz="2000" b="1" dirty="0">
              <a:latin typeface="MS Reference Sans Serif" panose="020B0604030504040204" pitchFamily="34" charset="0"/>
            </a:endParaRPr>
          </a:p>
          <a:p>
            <a:pPr marL="0" indent="0" algn="ctr">
              <a:buNone/>
            </a:pPr>
            <a:endParaRPr lang="en-GB" sz="2000" b="1" dirty="0">
              <a:latin typeface="MS Reference Sans Serif" panose="020B0604030504040204" pitchFamily="34" charset="0"/>
            </a:endParaRPr>
          </a:p>
          <a:p>
            <a:pPr marL="0" indent="0" algn="ctr">
              <a:buNone/>
            </a:pPr>
            <a:r>
              <a:rPr lang="en-GB" sz="2000" b="1" dirty="0">
                <a:latin typeface="MS Reference Sans Serif" panose="020B0604030504040204" pitchFamily="34" charset="0"/>
              </a:rPr>
              <a:t>Doesn’t always suggest the area, only provide details on popular tourist locations</a:t>
            </a:r>
          </a:p>
          <a:p>
            <a:pPr marL="0" indent="0" algn="ctr">
              <a:buNone/>
            </a:pPr>
            <a:r>
              <a:rPr lang="en-GB" sz="2000" b="1" dirty="0">
                <a:latin typeface="MS Reference Sans Serif" panose="020B0604030504040204" pitchFamily="34" charset="0"/>
              </a:rPr>
              <a:t>-&gt;there’s no accessible information for users.</a:t>
            </a:r>
          </a:p>
        </p:txBody>
      </p:sp>
      <p:pic>
        <p:nvPicPr>
          <p:cNvPr id="8" name="Picture 7">
            <a:extLst>
              <a:ext uri="{FF2B5EF4-FFF2-40B4-BE49-F238E27FC236}">
                <a16:creationId xmlns:a16="http://schemas.microsoft.com/office/drawing/2014/main" id="{E75355C2-EFE6-9543-AC50-FA98423E9B98}"/>
              </a:ext>
            </a:extLst>
          </p:cNvPr>
          <p:cNvPicPr>
            <a:picLocks noChangeAspect="1"/>
          </p:cNvPicPr>
          <p:nvPr/>
        </p:nvPicPr>
        <p:blipFill>
          <a:blip r:embed="rId2"/>
          <a:stretch>
            <a:fillRect/>
          </a:stretch>
        </p:blipFill>
        <p:spPr>
          <a:xfrm>
            <a:off x="10247558" y="5255763"/>
            <a:ext cx="1762986" cy="1338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47CF754B-A86F-0C47-99EF-2DC4AE5D3512}"/>
              </a:ext>
            </a:extLst>
          </p:cNvPr>
          <p:cNvPicPr>
            <a:picLocks noChangeAspect="1"/>
          </p:cNvPicPr>
          <p:nvPr/>
        </p:nvPicPr>
        <p:blipFill>
          <a:blip r:embed="rId3"/>
          <a:stretch>
            <a:fillRect/>
          </a:stretch>
        </p:blipFill>
        <p:spPr>
          <a:xfrm>
            <a:off x="8881624" y="4456124"/>
            <a:ext cx="1653981" cy="13806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Rectangle 16">
            <a:extLst>
              <a:ext uri="{FF2B5EF4-FFF2-40B4-BE49-F238E27FC236}">
                <a16:creationId xmlns:a16="http://schemas.microsoft.com/office/drawing/2014/main" id="{2B7E3C3C-7BE4-4741-91D9-AAFB2AFC6057}"/>
              </a:ext>
            </a:extLst>
          </p:cNvPr>
          <p:cNvSpPr/>
          <p:nvPr/>
        </p:nvSpPr>
        <p:spPr>
          <a:xfrm>
            <a:off x="1167834" y="658575"/>
            <a:ext cx="9708147" cy="769441"/>
          </a:xfrm>
          <a:prstGeom prst="rect">
            <a:avLst/>
          </a:prstGeom>
        </p:spPr>
        <p:txBody>
          <a:bodyPr wrap="square">
            <a:spAutoFit/>
          </a:bodyPr>
          <a:lstStyle/>
          <a:p>
            <a:r>
              <a:rPr lang="en-GB" sz="4400" b="1" dirty="0">
                <a:latin typeface="MS Reference Sans Serif" panose="020B0604030504040204" pitchFamily="34" charset="0"/>
              </a:rPr>
              <a:t>The Problem</a:t>
            </a:r>
            <a:endParaRPr lang="en-GB" sz="4400" dirty="0"/>
          </a:p>
        </p:txBody>
      </p:sp>
    </p:spTree>
    <p:extLst>
      <p:ext uri="{BB962C8B-B14F-4D97-AF65-F5344CB8AC3E}">
        <p14:creationId xmlns:p14="http://schemas.microsoft.com/office/powerpoint/2010/main" val="3766558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AFE4-3D54-6A44-84BD-A57FA0D4B18D}"/>
              </a:ext>
            </a:extLst>
          </p:cNvPr>
          <p:cNvSpPr>
            <a:spLocks noGrp="1"/>
          </p:cNvSpPr>
          <p:nvPr>
            <p:ph type="title"/>
          </p:nvPr>
        </p:nvSpPr>
        <p:spPr>
          <a:xfrm>
            <a:off x="838200" y="203762"/>
            <a:ext cx="10515600" cy="1325563"/>
          </a:xfrm>
        </p:spPr>
        <p:txBody>
          <a:bodyPr/>
          <a:lstStyle/>
          <a:p>
            <a:r>
              <a:rPr lang="en-GB" b="1" dirty="0">
                <a:latin typeface="MS Reference Sans Serif" panose="020B0604030504040204" pitchFamily="34" charset="0"/>
              </a:rPr>
              <a:t>Our Solution </a:t>
            </a:r>
          </a:p>
        </p:txBody>
      </p:sp>
      <p:sp>
        <p:nvSpPr>
          <p:cNvPr id="3" name="Content Placeholder 2">
            <a:extLst>
              <a:ext uri="{FF2B5EF4-FFF2-40B4-BE49-F238E27FC236}">
                <a16:creationId xmlns:a16="http://schemas.microsoft.com/office/drawing/2014/main" id="{3B17F450-AA92-6648-BD15-606F4FE2F62A}"/>
              </a:ext>
            </a:extLst>
          </p:cNvPr>
          <p:cNvSpPr>
            <a:spLocks noGrp="1"/>
          </p:cNvSpPr>
          <p:nvPr>
            <p:ph idx="1"/>
          </p:nvPr>
        </p:nvSpPr>
        <p:spPr>
          <a:xfrm>
            <a:off x="838200" y="1438349"/>
            <a:ext cx="10515600" cy="435133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marL="0" indent="0" algn="ctr">
              <a:buNone/>
            </a:pPr>
            <a:r>
              <a:rPr lang="en-GB" b="1" dirty="0">
                <a:latin typeface="MS Reference Sans Serif" panose="020B0604030504040204" pitchFamily="34" charset="0"/>
              </a:rPr>
              <a:t>Less top attractions and crowded areas, more hidden gems and adventures.</a:t>
            </a:r>
          </a:p>
          <a:p>
            <a:pPr marL="0" indent="0" algn="ctr">
              <a:buNone/>
            </a:pPr>
            <a:endParaRPr lang="en-GB" b="1" dirty="0">
              <a:latin typeface="MS Reference Sans Serif" panose="020B0604030504040204" pitchFamily="34" charset="0"/>
            </a:endParaRPr>
          </a:p>
          <a:p>
            <a:pPr marL="0" indent="0" algn="ctr">
              <a:buNone/>
            </a:pPr>
            <a:r>
              <a:rPr lang="en-GB" sz="2400" b="1" dirty="0">
                <a:latin typeface="MS Reference Sans Serif" panose="020B0604030504040204" pitchFamily="34" charset="0"/>
              </a:rPr>
              <a:t>Lets the user </a:t>
            </a:r>
            <a:r>
              <a:rPr lang="en-GB" sz="2400" b="1" dirty="0">
                <a:solidFill>
                  <a:srgbClr val="DD1740"/>
                </a:solidFill>
                <a:latin typeface="MS Reference Sans Serif" panose="020B0604030504040204" pitchFamily="34" charset="0"/>
              </a:rPr>
              <a:t>move freely </a:t>
            </a:r>
            <a:r>
              <a:rPr lang="en-GB" sz="2400" b="1" dirty="0">
                <a:latin typeface="MS Reference Sans Serif" panose="020B0604030504040204" pitchFamily="34" charset="0"/>
              </a:rPr>
              <a:t>using the interactive map, when selecting the attraction they want to visit.</a:t>
            </a:r>
          </a:p>
          <a:p>
            <a:pPr marL="0" indent="0" algn="ctr">
              <a:buNone/>
            </a:pPr>
            <a:r>
              <a:rPr lang="en-GB" sz="2000" b="1" dirty="0">
                <a:latin typeface="MS Reference Sans Serif"/>
              </a:rPr>
              <a:t>-&gt;Suggest a </a:t>
            </a:r>
            <a:r>
              <a:rPr lang="en-GB" sz="2000" b="1" dirty="0">
                <a:solidFill>
                  <a:srgbClr val="DD1740"/>
                </a:solidFill>
                <a:latin typeface="MS Reference Sans Serif"/>
              </a:rPr>
              <a:t>variety</a:t>
            </a:r>
            <a:r>
              <a:rPr lang="en-GB" sz="2000" b="1" dirty="0">
                <a:latin typeface="MS Reference Sans Serif"/>
              </a:rPr>
              <a:t> of routes in regards to transportation to the destination.</a:t>
            </a:r>
          </a:p>
          <a:p>
            <a:pPr marL="0" indent="0" algn="ctr">
              <a:buNone/>
            </a:pPr>
            <a:endParaRPr lang="en-GB" sz="2000" b="1" dirty="0">
              <a:latin typeface="MS Reference Sans Serif" panose="020B0604030504040204" pitchFamily="34" charset="0"/>
            </a:endParaRPr>
          </a:p>
          <a:p>
            <a:pPr marL="0" indent="0" algn="ctr">
              <a:buNone/>
            </a:pPr>
            <a:r>
              <a:rPr lang="en-GB" sz="2400" b="1" dirty="0">
                <a:latin typeface="MS Reference Sans Serif" panose="020B0604030504040204" pitchFamily="34" charset="0"/>
              </a:rPr>
              <a:t>More</a:t>
            </a:r>
            <a:r>
              <a:rPr lang="en-GB" sz="2400" b="1" dirty="0">
                <a:solidFill>
                  <a:srgbClr val="DD1740"/>
                </a:solidFill>
                <a:latin typeface="MS Reference Sans Serif" panose="020B0604030504040204" pitchFamily="34" charset="0"/>
              </a:rPr>
              <a:t> specific </a:t>
            </a:r>
            <a:r>
              <a:rPr lang="en-GB" sz="2400" b="1" dirty="0">
                <a:latin typeface="MS Reference Sans Serif" panose="020B0604030504040204" pitchFamily="34" charset="0"/>
              </a:rPr>
              <a:t>to the area, however still suggests attractions that are meets </a:t>
            </a:r>
            <a:r>
              <a:rPr lang="en-GB" sz="2400" b="1" dirty="0">
                <a:solidFill>
                  <a:srgbClr val="DD1740"/>
                </a:solidFill>
                <a:latin typeface="MS Reference Sans Serif" panose="020B0604030504040204" pitchFamily="34" charset="0"/>
              </a:rPr>
              <a:t>needs and wants </a:t>
            </a:r>
            <a:r>
              <a:rPr lang="en-GB" sz="2400" b="1" dirty="0">
                <a:latin typeface="MS Reference Sans Serif" panose="020B0604030504040204" pitchFamily="34" charset="0"/>
              </a:rPr>
              <a:t>of the user.</a:t>
            </a:r>
          </a:p>
          <a:p>
            <a:pPr marL="0" indent="0" algn="ctr">
              <a:buNone/>
            </a:pPr>
            <a:r>
              <a:rPr lang="en-GB" sz="2000" b="1" dirty="0">
                <a:latin typeface="MS Reference Sans Serif" panose="020B0604030504040204" pitchFamily="34" charset="0"/>
              </a:rPr>
              <a:t>-&gt; </a:t>
            </a:r>
            <a:r>
              <a:rPr lang="en-GB" sz="2000" b="1" dirty="0">
                <a:solidFill>
                  <a:srgbClr val="DD1740"/>
                </a:solidFill>
                <a:latin typeface="MS Reference Sans Serif" panose="020B0604030504040204" pitchFamily="34" charset="0"/>
              </a:rPr>
              <a:t>alternative</a:t>
            </a:r>
            <a:r>
              <a:rPr lang="en-GB" sz="2000" b="1" dirty="0">
                <a:latin typeface="MS Reference Sans Serif" panose="020B0604030504040204" pitchFamily="34" charset="0"/>
              </a:rPr>
              <a:t> and </a:t>
            </a:r>
            <a:r>
              <a:rPr lang="en-GB" sz="2000" b="1" dirty="0">
                <a:solidFill>
                  <a:srgbClr val="DD1740"/>
                </a:solidFill>
                <a:latin typeface="MS Reference Sans Serif" panose="020B0604030504040204" pitchFamily="34" charset="0"/>
              </a:rPr>
              <a:t>convenient</a:t>
            </a:r>
            <a:r>
              <a:rPr lang="en-GB" sz="2000" b="1" dirty="0">
                <a:latin typeface="MS Reference Sans Serif" panose="020B0604030504040204" pitchFamily="34" charset="0"/>
              </a:rPr>
              <a:t> way to discover more about the local area</a:t>
            </a:r>
            <a:endParaRPr lang="en-GB" sz="1800" b="1" dirty="0">
              <a:latin typeface="MS Reference Sans Serif" panose="020B0604030504040204" pitchFamily="34" charset="0"/>
            </a:endParaRPr>
          </a:p>
        </p:txBody>
      </p:sp>
    </p:spTree>
    <p:extLst>
      <p:ext uri="{BB962C8B-B14F-4D97-AF65-F5344CB8AC3E}">
        <p14:creationId xmlns:p14="http://schemas.microsoft.com/office/powerpoint/2010/main" val="332934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2E38-13CF-C44A-82DB-E42214760702}"/>
              </a:ext>
            </a:extLst>
          </p:cNvPr>
          <p:cNvSpPr>
            <a:spLocks noGrp="1"/>
          </p:cNvSpPr>
          <p:nvPr>
            <p:ph type="title"/>
          </p:nvPr>
        </p:nvSpPr>
        <p:spPr/>
        <p:txBody>
          <a:bodyPr/>
          <a:lstStyle/>
          <a:p>
            <a:r>
              <a:rPr lang="en-GB" b="1" dirty="0">
                <a:latin typeface="MS Reference Sans Serif" panose="020B0604030504040204" pitchFamily="34" charset="0"/>
              </a:rPr>
              <a:t>Three Tasks </a:t>
            </a:r>
          </a:p>
        </p:txBody>
      </p:sp>
      <p:sp>
        <p:nvSpPr>
          <p:cNvPr id="4" name="Content Placeholder 2">
            <a:extLst>
              <a:ext uri="{FF2B5EF4-FFF2-40B4-BE49-F238E27FC236}">
                <a16:creationId xmlns:a16="http://schemas.microsoft.com/office/drawing/2014/main" id="{25086BE3-16B6-7843-9314-EC9AB6E540C8}"/>
              </a:ext>
            </a:extLst>
          </p:cNvPr>
          <p:cNvSpPr>
            <a:spLocks noGrp="1"/>
          </p:cNvSpPr>
          <p:nvPr>
            <p:ph idx="1"/>
          </p:nvPr>
        </p:nvSpPr>
        <p:spPr>
          <a:xfrm>
            <a:off x="838200" y="1438349"/>
            <a:ext cx="10515600" cy="4351338"/>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en-GB" sz="2000" b="1" dirty="0">
                <a:latin typeface="MS Reference Sans Serif" panose="020B0604030504040204" pitchFamily="34" charset="0"/>
              </a:rPr>
              <a:t>TASK 1 – EASY: </a:t>
            </a:r>
            <a:r>
              <a:rPr lang="en-GB" sz="2000" b="1" dirty="0">
                <a:solidFill>
                  <a:srgbClr val="DD1740"/>
                </a:solidFill>
                <a:latin typeface="MS Reference Sans Serif" panose="020B0604030504040204" pitchFamily="34" charset="0"/>
              </a:rPr>
              <a:t>BROWSE</a:t>
            </a:r>
          </a:p>
          <a:p>
            <a:pPr marL="0" indent="0" algn="ctr">
              <a:buNone/>
            </a:pPr>
            <a:r>
              <a:rPr lang="en-GB" sz="2000" b="1" dirty="0">
                <a:latin typeface="MS Reference Sans Serif" panose="020B0604030504040204" pitchFamily="34" charset="0"/>
              </a:rPr>
              <a:t>Find attractions that are relevant to the user meeting their specific needs and wants, selecting from the suggested areas.</a:t>
            </a:r>
          </a:p>
          <a:p>
            <a:pPr marL="0" indent="0" algn="ctr">
              <a:buNone/>
            </a:pPr>
            <a:endParaRPr lang="en-GB" sz="2000" b="1" dirty="0">
              <a:latin typeface="MS Reference Sans Serif" panose="020B0604030504040204" pitchFamily="34" charset="0"/>
            </a:endParaRPr>
          </a:p>
          <a:p>
            <a:pPr marL="0" indent="0">
              <a:buNone/>
            </a:pPr>
            <a:r>
              <a:rPr lang="en-GB" sz="2000" b="1" dirty="0">
                <a:latin typeface="MS Reference Sans Serif" panose="020B0604030504040204" pitchFamily="34" charset="0"/>
              </a:rPr>
              <a:t>TASK 2 – MEDIUM: </a:t>
            </a:r>
            <a:r>
              <a:rPr lang="en-GB" sz="2000" b="1" dirty="0">
                <a:solidFill>
                  <a:srgbClr val="DD1740"/>
                </a:solidFill>
                <a:latin typeface="MS Reference Sans Serif" panose="020B0604030504040204" pitchFamily="34" charset="0"/>
              </a:rPr>
              <a:t>FIND </a:t>
            </a:r>
          </a:p>
          <a:p>
            <a:pPr marL="0" indent="0" algn="ctr">
              <a:buNone/>
            </a:pPr>
            <a:r>
              <a:rPr lang="en-GB" sz="2000" b="1" dirty="0">
                <a:solidFill>
                  <a:schemeClr val="tx1"/>
                </a:solidFill>
                <a:latin typeface="MS Reference Sans Serif" panose="020B0604030504040204" pitchFamily="34" charset="0"/>
              </a:rPr>
              <a:t>Locating the desired attraction chosen using the interactive map, using the suggested forms of transport. </a:t>
            </a:r>
          </a:p>
          <a:p>
            <a:pPr marL="0" indent="0" algn="ctr">
              <a:buNone/>
            </a:pPr>
            <a:endParaRPr lang="en-GB" sz="2000" b="1" dirty="0">
              <a:solidFill>
                <a:schemeClr val="tx1"/>
              </a:solidFill>
              <a:latin typeface="MS Reference Sans Serif" panose="020B0604030504040204" pitchFamily="34" charset="0"/>
            </a:endParaRPr>
          </a:p>
          <a:p>
            <a:pPr marL="0" indent="0">
              <a:buNone/>
            </a:pPr>
            <a:r>
              <a:rPr lang="en-GB" sz="2000" b="1" dirty="0">
                <a:solidFill>
                  <a:schemeClr val="tx1"/>
                </a:solidFill>
                <a:latin typeface="MS Reference Sans Serif" panose="020B0604030504040204" pitchFamily="34" charset="0"/>
              </a:rPr>
              <a:t>TASK 3 – HARD: </a:t>
            </a:r>
            <a:r>
              <a:rPr lang="en-GB" sz="2000" b="1" dirty="0">
                <a:solidFill>
                  <a:srgbClr val="DD1740"/>
                </a:solidFill>
                <a:latin typeface="MS Reference Sans Serif" panose="020B0604030504040204" pitchFamily="34" charset="0"/>
              </a:rPr>
              <a:t>RECOMMEND </a:t>
            </a:r>
          </a:p>
          <a:p>
            <a:pPr marL="0" indent="0" algn="ctr">
              <a:buNone/>
            </a:pPr>
            <a:r>
              <a:rPr lang="en-GB" sz="2000" b="1" dirty="0">
                <a:solidFill>
                  <a:schemeClr val="tx1"/>
                </a:solidFill>
                <a:latin typeface="MS Reference Sans Serif" panose="020B0604030504040204" pitchFamily="34" charset="0"/>
              </a:rPr>
              <a:t>Informing people know what they enjoyed about the attraction by providing a rating.</a:t>
            </a:r>
          </a:p>
          <a:p>
            <a:pPr marL="0" indent="0" algn="ctr">
              <a:buNone/>
            </a:pPr>
            <a:endParaRPr lang="en-GB" sz="2000" b="1" dirty="0">
              <a:solidFill>
                <a:srgbClr val="DD1740"/>
              </a:solidFill>
              <a:latin typeface="MS Reference Sans Serif" panose="020B0604030504040204" pitchFamily="34" charset="0"/>
            </a:endParaRPr>
          </a:p>
          <a:p>
            <a:pPr marL="0" indent="0" algn="ctr">
              <a:buNone/>
            </a:pPr>
            <a:r>
              <a:rPr lang="en-GB" sz="1800" b="1" dirty="0">
                <a:latin typeface="MS Reference Sans Serif" panose="020B0604030504040204" pitchFamily="34" charset="0"/>
              </a:rPr>
              <a:t> </a:t>
            </a:r>
          </a:p>
        </p:txBody>
      </p:sp>
    </p:spTree>
    <p:extLst>
      <p:ext uri="{BB962C8B-B14F-4D97-AF65-F5344CB8AC3E}">
        <p14:creationId xmlns:p14="http://schemas.microsoft.com/office/powerpoint/2010/main" val="306438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905C0-AA9C-764B-93D4-5A55A5C598A1}"/>
              </a:ext>
            </a:extLst>
          </p:cNvPr>
          <p:cNvSpPr>
            <a:spLocks noGrp="1"/>
          </p:cNvSpPr>
          <p:nvPr>
            <p:ph type="title"/>
          </p:nvPr>
        </p:nvSpPr>
        <p:spPr>
          <a:xfrm>
            <a:off x="526073" y="4696297"/>
            <a:ext cx="11139854" cy="930447"/>
          </a:xfrm>
        </p:spPr>
        <p:txBody>
          <a:bodyPr vert="horz" lIns="91440" tIns="45720" rIns="91440" bIns="45720" rtlCol="0" anchor="b">
            <a:normAutofit/>
          </a:bodyPr>
          <a:lstStyle/>
          <a:p>
            <a:pPr algn="ctr" defTabSz="914400"/>
            <a:r>
              <a:rPr lang="en-US" sz="5400" b="1" dirty="0">
                <a:solidFill>
                  <a:srgbClr val="FFFFFF"/>
                </a:solidFill>
                <a:latin typeface="MS Reference Sans Serif" panose="020B0604030504040204" pitchFamily="34" charset="0"/>
              </a:rPr>
              <a:t>Possible Video Ideas </a:t>
            </a:r>
          </a:p>
        </p:txBody>
      </p:sp>
      <p:pic>
        <p:nvPicPr>
          <p:cNvPr id="7" name="Picture 6" descr="A close up of text on a white background&#10;&#10;Description automatically generated">
            <a:extLst>
              <a:ext uri="{FF2B5EF4-FFF2-40B4-BE49-F238E27FC236}">
                <a16:creationId xmlns:a16="http://schemas.microsoft.com/office/drawing/2014/main" id="{EAFA8ADD-D1EC-9842-82BE-83F77D489DB7}"/>
              </a:ext>
            </a:extLst>
          </p:cNvPr>
          <p:cNvPicPr>
            <a:picLocks noChangeAspect="1"/>
          </p:cNvPicPr>
          <p:nvPr/>
        </p:nvPicPr>
        <p:blipFill>
          <a:blip r:embed="rId2"/>
          <a:stretch>
            <a:fillRect/>
          </a:stretch>
        </p:blipFill>
        <p:spPr>
          <a:xfrm>
            <a:off x="320040" y="1021946"/>
            <a:ext cx="3425609" cy="2569206"/>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2D91EE8E-C0AF-D645-9DD5-D1610550958C}"/>
              </a:ext>
            </a:extLst>
          </p:cNvPr>
          <p:cNvPicPr>
            <a:picLocks noChangeAspect="1"/>
          </p:cNvPicPr>
          <p:nvPr/>
        </p:nvPicPr>
        <p:blipFill>
          <a:blip r:embed="rId3"/>
          <a:stretch>
            <a:fillRect/>
          </a:stretch>
        </p:blipFill>
        <p:spPr>
          <a:xfrm>
            <a:off x="4385729" y="1019053"/>
            <a:ext cx="3433324" cy="2574993"/>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text on a white background&#10;&#10;Description automatically generated">
            <a:extLst>
              <a:ext uri="{FF2B5EF4-FFF2-40B4-BE49-F238E27FC236}">
                <a16:creationId xmlns:a16="http://schemas.microsoft.com/office/drawing/2014/main" id="{89224FDE-B4E0-C143-8DA5-37617DF66E05}"/>
              </a:ext>
            </a:extLst>
          </p:cNvPr>
          <p:cNvPicPr>
            <a:picLocks noChangeAspect="1"/>
          </p:cNvPicPr>
          <p:nvPr/>
        </p:nvPicPr>
        <p:blipFill>
          <a:blip r:embed="rId4"/>
          <a:stretch>
            <a:fillRect/>
          </a:stretch>
        </p:blipFill>
        <p:spPr>
          <a:xfrm>
            <a:off x="8449725" y="1044895"/>
            <a:ext cx="3423916" cy="2567937"/>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68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65836-CD5B-7C44-9F19-5893594D01D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defTabSz="914400"/>
            <a:r>
              <a:rPr lang="en-US" b="1" kern="1200" dirty="0">
                <a:solidFill>
                  <a:srgbClr val="FFFFFF"/>
                </a:solidFill>
                <a:latin typeface="MS Reference Sans Serif" panose="020B0604030504040204" pitchFamily="34" charset="0"/>
              </a:rPr>
              <a:t>Final Video Story Board</a:t>
            </a: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9" name="Content Placeholder 10" descr="A close up of text on a white background&#10;&#10;Description automatically generated">
            <a:extLst>
              <a:ext uri="{FF2B5EF4-FFF2-40B4-BE49-F238E27FC236}">
                <a16:creationId xmlns:a16="http://schemas.microsoft.com/office/drawing/2014/main" id="{8508E00C-9BC7-DE43-8FA4-670F22BAEF64}"/>
              </a:ext>
            </a:extLst>
          </p:cNvPr>
          <p:cNvPicPr>
            <a:picLocks noGrp="1" noChangeAspect="1"/>
          </p:cNvPicPr>
          <p:nvPr>
            <p:ph idx="1"/>
          </p:nvPr>
        </p:nvPicPr>
        <p:blipFill rotWithShape="1">
          <a:blip r:embed="rId2"/>
          <a:srcRect l="492" t="5895" b="2361"/>
          <a:stretch/>
        </p:blipFill>
        <p:spPr>
          <a:xfrm>
            <a:off x="5186079" y="1174314"/>
            <a:ext cx="6521288" cy="4509371"/>
          </a:xfrm>
          <a:prstGeom prst="rect">
            <a:avLst/>
          </a:prstGeom>
        </p:spPr>
      </p:pic>
    </p:spTree>
    <p:extLst>
      <p:ext uri="{BB962C8B-B14F-4D97-AF65-F5344CB8AC3E}">
        <p14:creationId xmlns:p14="http://schemas.microsoft.com/office/powerpoint/2010/main" val="39798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3E9C5-8AA1-E544-ADBF-69062BE431C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Introduction to the Problem</a:t>
            </a:r>
          </a:p>
        </p:txBody>
      </p:sp>
      <p:sp>
        <p:nvSpPr>
          <p:cNvPr id="3" name="Content Placeholder 2">
            <a:extLst>
              <a:ext uri="{FF2B5EF4-FFF2-40B4-BE49-F238E27FC236}">
                <a16:creationId xmlns:a16="http://schemas.microsoft.com/office/drawing/2014/main" id="{619D0564-2C56-D74D-AE23-01F3A9037265}"/>
              </a:ext>
            </a:extLst>
          </p:cNvPr>
          <p:cNvSpPr>
            <a:spLocks noGrp="1"/>
          </p:cNvSpPr>
          <p:nvPr>
            <p:ph idx="1"/>
          </p:nvPr>
        </p:nvSpPr>
        <p:spPr>
          <a:xfrm>
            <a:off x="5297763" y="643467"/>
            <a:ext cx="6250770" cy="5719754"/>
          </a:xfrm>
        </p:spPr>
        <p:txBody>
          <a:bodyPr>
            <a:normAutofit/>
          </a:bodyPr>
          <a:lstStyle/>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r>
              <a:rPr lang="en-GB" sz="2000" dirty="0">
                <a:latin typeface="MS Reference Sans Serif" panose="020B0604030504040204" pitchFamily="34" charset="0"/>
              </a:rPr>
              <a:t>Brief introductory clip of White Knights Lake. Video taken during the day.</a:t>
            </a:r>
          </a:p>
          <a:p>
            <a:pPr lvl="1"/>
            <a:endParaRPr lang="en-GB" sz="1600" dirty="0">
              <a:latin typeface="MS Reference Sans Serif" panose="020B0604030504040204" pitchFamily="34" charset="0"/>
            </a:endParaRPr>
          </a:p>
          <a:p>
            <a:pPr lvl="1"/>
            <a:r>
              <a:rPr lang="en-GB" sz="1600" dirty="0">
                <a:latin typeface="MS Reference Sans Serif" panose="020B0604030504040204" pitchFamily="34" charset="0"/>
              </a:rPr>
              <a:t>Fade in transition of ”Explore Reading” logo. </a:t>
            </a:r>
          </a:p>
          <a:p>
            <a:pPr lvl="1"/>
            <a:r>
              <a:rPr lang="en-GB" sz="1600" dirty="0">
                <a:latin typeface="MS Reference Sans Serif" panose="020B0604030504040204" pitchFamily="34" charset="0"/>
              </a:rPr>
              <a:t>Upbeat music playing in the background. Fades silently into next scene.</a:t>
            </a:r>
          </a:p>
          <a:p>
            <a:pPr lvl="1"/>
            <a:r>
              <a:rPr lang="en-GB" sz="1600" dirty="0">
                <a:latin typeface="MS Reference Sans Serif" panose="020B0604030504040204" pitchFamily="34" charset="0"/>
              </a:rPr>
              <a:t>Clip of White Knights Lake would be a time-lapse take from a wide angle. </a:t>
            </a:r>
          </a:p>
          <a:p>
            <a:pPr marL="0" indent="0">
              <a:buNone/>
            </a:pPr>
            <a:endParaRPr lang="en-GB" sz="2000" dirty="0">
              <a:latin typeface="MS Reference Sans Serif" panose="020B0604030504040204" pitchFamily="34" charset="0"/>
            </a:endParaRPr>
          </a:p>
          <a:p>
            <a:pPr marL="0" indent="0">
              <a:buNone/>
            </a:pPr>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pPr lvl="1"/>
            <a:endParaRPr lang="en-GB" sz="1600" dirty="0">
              <a:latin typeface="MS Reference Sans Serif" panose="020B0604030504040204" pitchFamily="34" charset="0"/>
            </a:endParaRPr>
          </a:p>
          <a:p>
            <a:pPr lvl="1"/>
            <a:endParaRPr lang="en-GB" sz="1600" dirty="0">
              <a:latin typeface="MS Reference Sans Serif" panose="020B0604030504040204" pitchFamily="34" charset="0"/>
            </a:endParaRPr>
          </a:p>
          <a:p>
            <a:pPr lvl="1"/>
            <a:endParaRPr lang="en-GB" sz="1600" dirty="0">
              <a:latin typeface="MS Reference Sans Serif" panose="020B0604030504040204" pitchFamily="34" charset="0"/>
            </a:endParaRPr>
          </a:p>
          <a:p>
            <a:endParaRPr lang="en-GB" sz="2000" dirty="0">
              <a:latin typeface="MS Reference Sans Serif" panose="020B0604030504040204" pitchFamily="34" charset="0"/>
            </a:endParaRPr>
          </a:p>
        </p:txBody>
      </p:sp>
      <p:pic>
        <p:nvPicPr>
          <p:cNvPr id="7" name="Content Placeholder 10" descr="A close up of text on a white background&#10;&#10;Description automatically generated">
            <a:extLst>
              <a:ext uri="{FF2B5EF4-FFF2-40B4-BE49-F238E27FC236}">
                <a16:creationId xmlns:a16="http://schemas.microsoft.com/office/drawing/2014/main" id="{F6B2BBC3-7B91-5A48-BC3E-078B282DD7FF}"/>
              </a:ext>
            </a:extLst>
          </p:cNvPr>
          <p:cNvPicPr>
            <a:picLocks noChangeAspect="1"/>
          </p:cNvPicPr>
          <p:nvPr/>
        </p:nvPicPr>
        <p:blipFill rotWithShape="1">
          <a:blip r:embed="rId2"/>
          <a:srcRect l="3295" t="5895" r="72753" b="49384"/>
          <a:stretch/>
        </p:blipFill>
        <p:spPr>
          <a:xfrm>
            <a:off x="209271" y="2468669"/>
            <a:ext cx="4136818" cy="3894552"/>
          </a:xfrm>
          <a:prstGeom prst="rect">
            <a:avLst/>
          </a:prstGeom>
        </p:spPr>
      </p:pic>
    </p:spTree>
    <p:extLst>
      <p:ext uri="{BB962C8B-B14F-4D97-AF65-F5344CB8AC3E}">
        <p14:creationId xmlns:p14="http://schemas.microsoft.com/office/powerpoint/2010/main" val="338504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A51CD-B817-4B45-A17E-374D7255E81F}"/>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A look at the problem and Rising Action </a:t>
            </a:r>
          </a:p>
        </p:txBody>
      </p:sp>
      <p:sp>
        <p:nvSpPr>
          <p:cNvPr id="3" name="Content Placeholder 2">
            <a:extLst>
              <a:ext uri="{FF2B5EF4-FFF2-40B4-BE49-F238E27FC236}">
                <a16:creationId xmlns:a16="http://schemas.microsoft.com/office/drawing/2014/main" id="{F8088A0B-62C1-8146-AD58-BC6680D07CB5}"/>
              </a:ext>
            </a:extLst>
          </p:cNvPr>
          <p:cNvSpPr>
            <a:spLocks noGrp="1"/>
          </p:cNvSpPr>
          <p:nvPr>
            <p:ph idx="1"/>
          </p:nvPr>
        </p:nvSpPr>
        <p:spPr>
          <a:xfrm>
            <a:off x="5437085" y="643466"/>
            <a:ext cx="6111448" cy="5857541"/>
          </a:xfrm>
        </p:spPr>
        <p:txBody>
          <a:bodyPr>
            <a:normAutofit/>
          </a:bodyPr>
          <a:lstStyle/>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r>
              <a:rPr lang="en-GB" sz="2000" dirty="0">
                <a:latin typeface="MS Reference Sans Serif" panose="020B0604030504040204" pitchFamily="34" charset="0"/>
              </a:rPr>
              <a:t>A wide shot of the actor arriving in Reading Station during the day. Then goes into a wide-medium shot of the actor looking for something to do.</a:t>
            </a:r>
          </a:p>
          <a:p>
            <a:endParaRPr lang="en-GB" sz="2000" dirty="0">
              <a:latin typeface="MS Reference Sans Serif" panose="020B0604030504040204" pitchFamily="34" charset="0"/>
            </a:endParaRPr>
          </a:p>
          <a:p>
            <a:r>
              <a:rPr lang="en-GB" sz="2000" dirty="0">
                <a:latin typeface="MS Reference Sans Serif" panose="020B0604030504040204" pitchFamily="34" charset="0"/>
              </a:rPr>
              <a:t>Zooms into the actor looking on the “Explore Reading” app. Filmed outside the station</a:t>
            </a:r>
          </a:p>
          <a:p>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Looks on the features that the app offers.</a:t>
            </a:r>
          </a:p>
          <a:p>
            <a:pPr lvl="1"/>
            <a:r>
              <a:rPr lang="en-GB" sz="1600" dirty="0">
                <a:latin typeface="MS Reference Sans Serif" panose="020B0604030504040204" pitchFamily="34" charset="0"/>
              </a:rPr>
              <a:t>A screencast scrolling through the app with a low volume music playing in the background </a:t>
            </a:r>
          </a:p>
          <a:p>
            <a:pPr lvl="1"/>
            <a:r>
              <a:rPr lang="en-GB" sz="1600" dirty="0">
                <a:latin typeface="MS Reference Sans Serif" panose="020B0604030504040204" pitchFamily="34" charset="0"/>
              </a:rPr>
              <a:t>Fade Transition into next scene.</a:t>
            </a:r>
          </a:p>
          <a:p>
            <a:pPr lvl="1"/>
            <a:endParaRPr lang="en-GB" sz="1600" dirty="0">
              <a:latin typeface="MS Reference Sans Serif" panose="020B0604030504040204" pitchFamily="34" charset="0"/>
            </a:endParaRPr>
          </a:p>
          <a:p>
            <a:pPr lvl="1"/>
            <a:endParaRPr lang="en-GB" sz="1600" dirty="0">
              <a:latin typeface="MS Reference Sans Serif" panose="020B0604030504040204" pitchFamily="34" charset="0"/>
            </a:endParaRPr>
          </a:p>
          <a:p>
            <a:endParaRPr lang="en-GB" sz="2000" dirty="0">
              <a:solidFill>
                <a:schemeClr val="bg1"/>
              </a:solidFill>
            </a:endParaRPr>
          </a:p>
        </p:txBody>
      </p:sp>
      <p:pic>
        <p:nvPicPr>
          <p:cNvPr id="4" name="Content Placeholder 10" descr="A close up of text on a white background&#10;&#10;Description automatically generated">
            <a:extLst>
              <a:ext uri="{FF2B5EF4-FFF2-40B4-BE49-F238E27FC236}">
                <a16:creationId xmlns:a16="http://schemas.microsoft.com/office/drawing/2014/main" id="{DD0739A0-6810-DE42-BCB0-6287B148C55D}"/>
              </a:ext>
            </a:extLst>
          </p:cNvPr>
          <p:cNvPicPr>
            <a:picLocks noChangeAspect="1"/>
          </p:cNvPicPr>
          <p:nvPr/>
        </p:nvPicPr>
        <p:blipFill rotWithShape="1">
          <a:blip r:embed="rId2"/>
          <a:srcRect l="26550" t="6827" r="49498" b="48452"/>
          <a:stretch/>
        </p:blipFill>
        <p:spPr>
          <a:xfrm>
            <a:off x="393699" y="2404997"/>
            <a:ext cx="3863510" cy="4096011"/>
          </a:xfrm>
          <a:prstGeom prst="rect">
            <a:avLst/>
          </a:prstGeom>
        </p:spPr>
      </p:pic>
    </p:spTree>
    <p:extLst>
      <p:ext uri="{BB962C8B-B14F-4D97-AF65-F5344CB8AC3E}">
        <p14:creationId xmlns:p14="http://schemas.microsoft.com/office/powerpoint/2010/main" val="32864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853B5-DD15-1B4F-AD7D-0BAB318577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b="1" dirty="0">
                <a:solidFill>
                  <a:schemeClr val="bg1"/>
                </a:solidFill>
                <a:latin typeface="MS Reference Sans Serif" panose="020B0604030504040204" pitchFamily="34" charset="0"/>
              </a:rPr>
              <a:t>Task 1:Browse </a:t>
            </a:r>
          </a:p>
        </p:txBody>
      </p:sp>
      <p:sp>
        <p:nvSpPr>
          <p:cNvPr id="3" name="Content Placeholder 2">
            <a:extLst>
              <a:ext uri="{FF2B5EF4-FFF2-40B4-BE49-F238E27FC236}">
                <a16:creationId xmlns:a16="http://schemas.microsoft.com/office/drawing/2014/main" id="{709C0078-10D5-3B42-A909-61350062BC38}"/>
              </a:ext>
            </a:extLst>
          </p:cNvPr>
          <p:cNvSpPr>
            <a:spLocks noGrp="1"/>
          </p:cNvSpPr>
          <p:nvPr>
            <p:ph idx="1"/>
          </p:nvPr>
        </p:nvSpPr>
        <p:spPr>
          <a:xfrm>
            <a:off x="5465987" y="643467"/>
            <a:ext cx="6082545" cy="5571066"/>
          </a:xfrm>
        </p:spPr>
        <p:txBody>
          <a:bodyPr>
            <a:normAutofit/>
          </a:bodyPr>
          <a:lstStyle/>
          <a:p>
            <a:endParaRPr lang="en-GB" sz="2000" dirty="0">
              <a:latin typeface="MS Reference Sans Serif" panose="020B0604030504040204" pitchFamily="34" charset="0"/>
            </a:endParaRPr>
          </a:p>
          <a:p>
            <a:endParaRPr lang="en-GB" sz="2000" dirty="0">
              <a:latin typeface="MS Reference Sans Serif" panose="020B0604030504040204" pitchFamily="34" charset="0"/>
            </a:endParaRPr>
          </a:p>
          <a:p>
            <a:r>
              <a:rPr lang="en-GB" sz="2000" dirty="0">
                <a:latin typeface="MS Reference Sans Serif" panose="020B0604030504040204" pitchFamily="34" charset="0"/>
              </a:rPr>
              <a:t>The actor is filmed on the University Reading Campus. From the previous scene where the attraction they wanted to visit was the university when selected on the app. </a:t>
            </a:r>
          </a:p>
          <a:p>
            <a:pPr marL="0" indent="0">
              <a:buNone/>
            </a:pPr>
            <a:endParaRPr lang="en-GB" sz="2000" dirty="0">
              <a:latin typeface="MS Reference Sans Serif" panose="020B0604030504040204" pitchFamily="34" charset="0"/>
            </a:endParaRPr>
          </a:p>
          <a:p>
            <a:pPr lvl="1"/>
            <a:r>
              <a:rPr lang="en-GB" sz="1600" dirty="0">
                <a:latin typeface="MS Reference Sans Serif" panose="020B0604030504040204" pitchFamily="34" charset="0"/>
              </a:rPr>
              <a:t>Actor stating how easy it was selecting a. attraction. </a:t>
            </a:r>
          </a:p>
          <a:p>
            <a:pPr lvl="1"/>
            <a:r>
              <a:rPr lang="en-GB" sz="1600" dirty="0">
                <a:latin typeface="MS Reference Sans Serif" panose="020B0604030504040204" pitchFamily="34" charset="0"/>
              </a:rPr>
              <a:t>Further providing a fact that the actor has learnt. </a:t>
            </a:r>
          </a:p>
          <a:p>
            <a:pPr lvl="1"/>
            <a:r>
              <a:rPr lang="en-GB" sz="1600" dirty="0">
                <a:latin typeface="MS Reference Sans Serif" panose="020B0604030504040204" pitchFamily="34" charset="0"/>
              </a:rPr>
              <a:t>Filmed on typical university day, filmed on a wide-medium angle.</a:t>
            </a:r>
          </a:p>
          <a:p>
            <a:pPr lvl="1"/>
            <a:r>
              <a:rPr lang="en-GB" sz="1600" dirty="0">
                <a:latin typeface="MS Reference Sans Serif" panose="020B0604030504040204" pitchFamily="34" charset="0"/>
              </a:rPr>
              <a:t>Can possibly show other features of the uni. </a:t>
            </a:r>
          </a:p>
          <a:p>
            <a:pPr lvl="1"/>
            <a:r>
              <a:rPr lang="en-GB" sz="1600" dirty="0">
                <a:latin typeface="MS Reference Sans Serif" panose="020B0604030504040204" pitchFamily="34" charset="0"/>
              </a:rPr>
              <a:t>Low volume music playing in the background. </a:t>
            </a:r>
          </a:p>
          <a:p>
            <a:pPr lvl="1"/>
            <a:r>
              <a:rPr lang="en-GB" sz="1600" dirty="0">
                <a:latin typeface="MS Reference Sans Serif" panose="020B0604030504040204" pitchFamily="34" charset="0"/>
              </a:rPr>
              <a:t>Fade Transition into the next scene. </a:t>
            </a:r>
          </a:p>
        </p:txBody>
      </p:sp>
      <p:pic>
        <p:nvPicPr>
          <p:cNvPr id="4" name="Content Placeholder 10" descr="A close up of text on a white background&#10;&#10;Description automatically generated">
            <a:extLst>
              <a:ext uri="{FF2B5EF4-FFF2-40B4-BE49-F238E27FC236}">
                <a16:creationId xmlns:a16="http://schemas.microsoft.com/office/drawing/2014/main" id="{E2766732-D7B6-974D-85DD-069C24AA980E}"/>
              </a:ext>
            </a:extLst>
          </p:cNvPr>
          <p:cNvPicPr>
            <a:picLocks noChangeAspect="1"/>
          </p:cNvPicPr>
          <p:nvPr/>
        </p:nvPicPr>
        <p:blipFill rotWithShape="1">
          <a:blip r:embed="rId2"/>
          <a:srcRect l="26550" t="6827" r="25802" b="48452"/>
          <a:stretch/>
        </p:blipFill>
        <p:spPr>
          <a:xfrm>
            <a:off x="393699" y="2351278"/>
            <a:ext cx="3952834" cy="3863255"/>
          </a:xfrm>
          <a:prstGeom prst="rect">
            <a:avLst/>
          </a:prstGeom>
        </p:spPr>
      </p:pic>
    </p:spTree>
    <p:extLst>
      <p:ext uri="{BB962C8B-B14F-4D97-AF65-F5344CB8AC3E}">
        <p14:creationId xmlns:p14="http://schemas.microsoft.com/office/powerpoint/2010/main" val="322923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819</Words>
  <Application>Microsoft Office PowerPoint</Application>
  <PresentationFormat>Widescreen</PresentationFormat>
  <Paragraphs>105</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Concept Video Design </vt:lpstr>
      <vt:lpstr>The Problem</vt:lpstr>
      <vt:lpstr>Our Solution </vt:lpstr>
      <vt:lpstr>Three Tasks </vt:lpstr>
      <vt:lpstr>Possible Video Ideas </vt:lpstr>
      <vt:lpstr>Final Video Story Board</vt:lpstr>
      <vt:lpstr>Introduction to the Problem</vt:lpstr>
      <vt:lpstr>A look at the problem and Rising Action </vt:lpstr>
      <vt:lpstr>Task 1:Browse </vt:lpstr>
      <vt:lpstr>Task 2: Find</vt:lpstr>
      <vt:lpstr>Task 3: Recommend </vt:lpstr>
      <vt:lpstr>App Overview </vt:lpstr>
      <vt:lpstr>Closing Scene</vt:lpstr>
      <vt:lpstr>Final Video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 Video Design </dc:title>
  <dc:creator>Nicole Doria</dc:creator>
  <cp:lastModifiedBy>Nicole Doria</cp:lastModifiedBy>
  <cp:revision>14</cp:revision>
  <dcterms:created xsi:type="dcterms:W3CDTF">2019-03-04T13:36:38Z</dcterms:created>
  <dcterms:modified xsi:type="dcterms:W3CDTF">2019-03-11T21:50:36Z</dcterms:modified>
</cp:coreProperties>
</file>